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</p:sldMasterIdLst>
  <p:notesMasterIdLst>
    <p:notesMasterId r:id="rId20"/>
  </p:notesMasterIdLst>
  <p:sldIdLst>
    <p:sldId id="275" r:id="rId5"/>
    <p:sldId id="276" r:id="rId6"/>
    <p:sldId id="257" r:id="rId7"/>
    <p:sldId id="274" r:id="rId8"/>
    <p:sldId id="256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7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806" autoAdjust="0"/>
  </p:normalViewPr>
  <p:slideViewPr>
    <p:cSldViewPr snapToGrid="0">
      <p:cViewPr varScale="1">
        <p:scale>
          <a:sx n="94" d="100"/>
          <a:sy n="94" d="100"/>
        </p:scale>
        <p:origin x="6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4F6B15-98C1-4139-B710-E7F9EC51D1AC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709BA-698B-4AAF-9CCC-04547163D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6605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8908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Modell erzeugt – 'sehen Sie, was passiert, wenn wir mit den Daten arbeiten'.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88387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Score 15:0 – klares visuelles Statement.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6740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Souveräne Empfehlung – Prozess &amp; Kommunikation.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282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Ruhiger Call-to-Action: Fragen stellen.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298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Agenda vorstellen, Kernaussage direkt unten platzieren. Score-Logik erklären.</a:t>
            </a:r>
          </a:p>
          <a:p>
            <a:endParaRPr lang="de-DE" dirty="0"/>
          </a:p>
          <a:p>
            <a:r>
              <a:rPr lang="de-DE" b="1" dirty="0" err="1"/>
              <a:t>Mockdaten</a:t>
            </a:r>
            <a:r>
              <a:rPr lang="de-DE" dirty="0"/>
              <a:t> (auch </a:t>
            </a:r>
            <a:r>
              <a:rPr lang="de-DE" i="1" dirty="0"/>
              <a:t>Mock Data</a:t>
            </a:r>
            <a:r>
              <a:rPr lang="de-DE" dirty="0"/>
              <a:t> genannt) sind </a:t>
            </a:r>
            <a:r>
              <a:rPr lang="de-DE" b="1" dirty="0"/>
              <a:t>künstlich erzeugte Testdaten</a:t>
            </a:r>
            <a:r>
              <a:rPr lang="de-DE" dirty="0"/>
              <a:t>, die echte Daten simulieren, aber </a:t>
            </a:r>
            <a:r>
              <a:rPr lang="de-DE" b="1" dirty="0"/>
              <a:t>keine realen Informationen enthalten</a:t>
            </a:r>
            <a:r>
              <a:rPr lang="de-DE" dirty="0"/>
              <a:t>. Sie werden verwendet, um:</a:t>
            </a:r>
          </a:p>
          <a:p>
            <a:r>
              <a:rPr lang="de-DE" dirty="0"/>
              <a:t>Software, Datenmodelle oder Dashboards zu testen</a:t>
            </a:r>
          </a:p>
          <a:p>
            <a:r>
              <a:rPr lang="de-DE" dirty="0"/>
              <a:t>Datenprozesse zu entwickeln oder visualisieren</a:t>
            </a:r>
          </a:p>
          <a:p>
            <a:r>
              <a:rPr lang="de-DE" dirty="0"/>
              <a:t>Datenschutzrichtlinien einzuhalten</a:t>
            </a:r>
          </a:p>
          <a:p>
            <a:r>
              <a:rPr lang="de-DE" b="1" dirty="0"/>
              <a:t>Eigenschaften von </a:t>
            </a:r>
            <a:r>
              <a:rPr lang="de-DE" b="1" dirty="0" err="1"/>
              <a:t>Mockdaten</a:t>
            </a:r>
            <a:r>
              <a:rPr lang="de-DE" b="1" dirty="0"/>
              <a:t>:</a:t>
            </a:r>
          </a:p>
          <a:p>
            <a:r>
              <a:rPr lang="de-DE" b="1" dirty="0"/>
              <a:t>Fiktiv</a:t>
            </a:r>
            <a:r>
              <a:rPr lang="de-DE" dirty="0"/>
              <a:t>: Namen, Nummern, Beträge usw. sind ausgedacht</a:t>
            </a:r>
          </a:p>
          <a:p>
            <a:r>
              <a:rPr lang="de-DE" b="1" dirty="0"/>
              <a:t>Strukturgleich</a:t>
            </a:r>
            <a:r>
              <a:rPr lang="de-DE" dirty="0"/>
              <a:t>: Sie haben dasselbe Format wie echte Daten (z. B. Spaltennamen, Datentypen)</a:t>
            </a:r>
          </a:p>
          <a:p>
            <a:r>
              <a:rPr lang="de-DE" b="1" dirty="0"/>
              <a:t>Wiederholbar</a:t>
            </a:r>
            <a:r>
              <a:rPr lang="de-DE" dirty="0"/>
              <a:t>: Sie folgen oft </a:t>
            </a:r>
            <a:r>
              <a:rPr lang="de-DE" b="1" dirty="0"/>
              <a:t>logischen Regeln</a:t>
            </a:r>
            <a:r>
              <a:rPr lang="de-DE" dirty="0"/>
              <a:t> oder Mustern</a:t>
            </a:r>
          </a:p>
          <a:p>
            <a:r>
              <a:rPr lang="de-DE" b="1" dirty="0"/>
              <a:t>Sicher</a:t>
            </a:r>
            <a:r>
              <a:rPr lang="de-DE" dirty="0"/>
              <a:t>: Keine DSGVO- oder Sicherheitsrisiken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530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Kontext, Ziel und Datensatz vom 05.06.2025 – 'wir präsentieren Fakten, keine Meinung.'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6467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Neutral beschreiben, um Spannung aufzubauen.</a:t>
            </a:r>
          </a:p>
          <a:p>
            <a:pPr marL="228600" indent="-228600">
              <a:buAutoNum type="arabicPeriod"/>
            </a:pP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Datenbereinigung und -transformation in Power Query  Sinnvolle Durchführung des ETL-Prozesses.  Korrektes Einstellen der Datentypen ohne Informationsverlust.  Begründeter Umgang mit Duplikaten, Nullwerten und fehlerhaften Einträgen.</a:t>
            </a:r>
          </a:p>
          <a:p>
            <a:pPr marL="228600" indent="-228600">
              <a:buAutoNum type="arabicPeriod"/>
            </a:pPr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dirty="0"/>
              <a:t>Eine vollständige Kopie (Dump) von </a:t>
            </a:r>
            <a:r>
              <a:rPr lang="de-DE" b="1" dirty="0"/>
              <a:t>realen</a:t>
            </a:r>
            <a:r>
              <a:rPr lang="de-DE" dirty="0"/>
              <a:t> Daten, die </a:t>
            </a:r>
            <a:r>
              <a:rPr lang="de-DE" b="1" dirty="0"/>
              <a:t>Kreditkarteninformationen</a:t>
            </a:r>
            <a:r>
              <a:rPr lang="de-DE" dirty="0"/>
              <a:t> und zugehörige </a:t>
            </a:r>
            <a:r>
              <a:rPr lang="de-DE" b="1" dirty="0"/>
              <a:t>Transaktionen</a:t>
            </a:r>
            <a:r>
              <a:rPr lang="de-DE" dirty="0"/>
              <a:t> enthalten.</a:t>
            </a:r>
          </a:p>
          <a:p>
            <a:r>
              <a:rPr lang="de-DE" dirty="0"/>
              <a:t>In IT- oder Datenforensik-Kontexten kann das bedeuten:</a:t>
            </a:r>
          </a:p>
          <a:p>
            <a:r>
              <a:rPr lang="de-DE" dirty="0"/>
              <a:t>Die Daten stammen </a:t>
            </a:r>
            <a:r>
              <a:rPr lang="de-DE" b="1" dirty="0"/>
              <a:t>aus einem echten Systemexport</a:t>
            </a:r>
            <a:r>
              <a:rPr lang="de-DE" dirty="0"/>
              <a:t>, z. B. aus einer Datenbank.</a:t>
            </a:r>
          </a:p>
          <a:p>
            <a:r>
              <a:rPr lang="de-DE" dirty="0"/>
              <a:t>Es handelt sich </a:t>
            </a:r>
            <a:r>
              <a:rPr lang="de-DE" b="1" dirty="0"/>
              <a:t>nicht um synthetische Testdaten</a:t>
            </a:r>
            <a:r>
              <a:rPr lang="de-DE" dirty="0"/>
              <a:t>, sondern um </a:t>
            </a:r>
            <a:r>
              <a:rPr lang="de-DE" b="1" dirty="0"/>
              <a:t>tatsächliche Kundendaten</a:t>
            </a:r>
            <a:r>
              <a:rPr lang="de-DE" dirty="0"/>
              <a:t>.</a:t>
            </a:r>
          </a:p>
          <a:p>
            <a:r>
              <a:rPr lang="de-DE" dirty="0"/>
              <a:t>Ein "Dump" ist meist ein </a:t>
            </a:r>
            <a:r>
              <a:rPr lang="de-DE" b="1" dirty="0"/>
              <a:t>gespeicherter Abzug</a:t>
            </a:r>
            <a:r>
              <a:rPr lang="de-DE" dirty="0"/>
              <a:t> einer kompletten Datenbank oder Tabelle.</a:t>
            </a:r>
          </a:p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1113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Prozess</a:t>
            </a: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Datenmodellierung </a:t>
            </a: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 Erstellung eines sauberen Datenmodells mit korrekten Beziehungen zwischen Tabellen. </a:t>
            </a: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 Verwendung einer selbst erstellten DAX-Datumstabelle als zentrale Zeittabelle. </a:t>
            </a: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 Extraktion von Dimensionstabellen aus der Faktentabelle (falls vorgesehen).</a:t>
            </a:r>
            <a:r>
              <a:rPr lang="de-DE" dirty="0"/>
              <a:t> fachlich darstellen – Flussdiagramm visuell planen.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9865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Highlight: </a:t>
            </a:r>
            <a:r>
              <a:rPr lang="en-US" dirty="0" err="1"/>
              <a:t>Klartext</a:t>
            </a:r>
            <a:r>
              <a:rPr lang="en-US" dirty="0"/>
              <a:t>-CVV – PCI-Compliance, 'Red Flag’.</a:t>
            </a:r>
          </a:p>
          <a:p>
            <a:endParaRPr lang="en-US" dirty="0"/>
          </a:p>
          <a:p>
            <a:r>
              <a:rPr lang="de-DE" dirty="0"/>
              <a:t>Ein </a:t>
            </a:r>
            <a:r>
              <a:rPr lang="de-DE" b="1" dirty="0"/>
              <a:t>Verstoß gegen PCI-DSS</a:t>
            </a:r>
            <a:r>
              <a:rPr lang="de-DE" dirty="0"/>
              <a:t> bedeutet, dass gegen die Sicherheitsvorgaben des </a:t>
            </a:r>
            <a:r>
              <a:rPr lang="de-DE" b="1" dirty="0"/>
              <a:t>Payment Card Industry Data Security Standard (PCI-DSS)</a:t>
            </a:r>
            <a:r>
              <a:rPr lang="de-DE" dirty="0"/>
              <a:t> verstoßen wurde.</a:t>
            </a:r>
          </a:p>
          <a:p>
            <a:r>
              <a:rPr lang="de-DE" b="1" dirty="0"/>
              <a:t>🔐 Was ist PCI-DSS?</a:t>
            </a:r>
          </a:p>
          <a:p>
            <a:r>
              <a:rPr lang="de-DE" dirty="0"/>
              <a:t>PCI-DSS ist ein internationaler Sicherheitsstandard für Unternehmen, die mit </a:t>
            </a:r>
            <a:r>
              <a:rPr lang="de-DE" b="1" dirty="0"/>
              <a:t>Kreditkartendaten</a:t>
            </a:r>
            <a:r>
              <a:rPr lang="de-DE" dirty="0"/>
              <a:t> arbeiten (z. B. speichern, verarbeiten oder übertragen). Er wurde entwickelt von:</a:t>
            </a:r>
          </a:p>
          <a:p>
            <a:r>
              <a:rPr lang="de-DE" dirty="0"/>
              <a:t>Visa</a:t>
            </a:r>
          </a:p>
          <a:p>
            <a:r>
              <a:rPr lang="de-DE" dirty="0"/>
              <a:t>MasterCard</a:t>
            </a:r>
          </a:p>
          <a:p>
            <a:r>
              <a:rPr lang="de-DE" dirty="0"/>
              <a:t>American Express</a:t>
            </a:r>
          </a:p>
          <a:p>
            <a:r>
              <a:rPr lang="de-DE" dirty="0"/>
              <a:t>Discover</a:t>
            </a:r>
          </a:p>
          <a:p>
            <a:r>
              <a:rPr lang="de-DE" dirty="0"/>
              <a:t>JCB</a:t>
            </a:r>
          </a:p>
          <a:p>
            <a:r>
              <a:rPr lang="de-DE" b="1" dirty="0"/>
              <a:t>📋 Wichtige PCI-DSS-Regeln (Beispiele):</a:t>
            </a:r>
          </a:p>
          <a:p>
            <a:r>
              <a:rPr lang="de-DE" b="1" dirty="0"/>
              <a:t>Kartennummern (PAN)</a:t>
            </a:r>
            <a:r>
              <a:rPr lang="de-DE" dirty="0"/>
              <a:t> dürfen nicht unverschlüsselt gespeichert werden.</a:t>
            </a:r>
          </a:p>
          <a:p>
            <a:r>
              <a:rPr lang="de-DE" b="1" dirty="0"/>
              <a:t>CVV/CVC</a:t>
            </a:r>
            <a:r>
              <a:rPr lang="de-DE" dirty="0"/>
              <a:t>-Codes dürfen </a:t>
            </a:r>
            <a:r>
              <a:rPr lang="de-DE" b="1" dirty="0"/>
              <a:t>niemals gespeichert werden</a:t>
            </a:r>
            <a:r>
              <a:rPr lang="de-DE" dirty="0"/>
              <a:t>.</a:t>
            </a:r>
          </a:p>
          <a:p>
            <a:r>
              <a:rPr lang="de-DE" dirty="0"/>
              <a:t>Zugriff auf Daten muss streng kontrolliert und protokolliert werden.</a:t>
            </a:r>
          </a:p>
          <a:p>
            <a:r>
              <a:rPr lang="de-DE" dirty="0"/>
              <a:t>Netzwerke müssen sicher sein (Firewalls, Verschlüsselung etc.).</a:t>
            </a:r>
          </a:p>
          <a:p>
            <a:r>
              <a:rPr lang="de-DE" dirty="0"/>
              <a:t>Regelmäßige Sicherheitsprüfungen und Schwachstellen-Scans.</a:t>
            </a:r>
          </a:p>
          <a:p>
            <a:r>
              <a:rPr lang="de-DE" b="1" dirty="0"/>
              <a:t>⚠️ Was gilt als Verstoß?</a:t>
            </a:r>
          </a:p>
          <a:p>
            <a:r>
              <a:rPr lang="de-DE" dirty="0"/>
              <a:t>Speicherung unverschlüsselter </a:t>
            </a:r>
            <a:r>
              <a:rPr lang="de-DE" b="1" dirty="0"/>
              <a:t>Kreditkartennummern</a:t>
            </a:r>
            <a:endParaRPr lang="de-DE" dirty="0"/>
          </a:p>
          <a:p>
            <a:r>
              <a:rPr lang="de-DE" dirty="0"/>
              <a:t>Aufbewahrung von </a:t>
            </a:r>
            <a:r>
              <a:rPr lang="de-DE" b="1" dirty="0"/>
              <a:t>CVV-Daten</a:t>
            </a:r>
            <a:endParaRPr lang="de-DE" dirty="0"/>
          </a:p>
          <a:p>
            <a:r>
              <a:rPr lang="de-DE" dirty="0"/>
              <a:t>Fehlende Zugriffskontrollen</a:t>
            </a:r>
          </a:p>
          <a:p>
            <a:r>
              <a:rPr lang="de-DE" dirty="0"/>
              <a:t>Unzureichender Schutz bei Übertragung von Zahlungsdaten</a:t>
            </a:r>
          </a:p>
          <a:p>
            <a:r>
              <a:rPr lang="de-DE" b="1" dirty="0"/>
              <a:t>Beispiel in deinem Datensatz:</a:t>
            </a:r>
            <a:br>
              <a:rPr lang="de-DE" dirty="0"/>
            </a:br>
            <a:r>
              <a:rPr lang="de-DE" dirty="0"/>
              <a:t>Wenn </a:t>
            </a:r>
            <a:r>
              <a:rPr lang="de-DE" dirty="0" err="1"/>
              <a:t>cvv</a:t>
            </a:r>
            <a:r>
              <a:rPr lang="de-DE" dirty="0"/>
              <a:t>, </a:t>
            </a:r>
            <a:r>
              <a:rPr lang="de-DE" dirty="0" err="1"/>
              <a:t>kartennummer</a:t>
            </a:r>
            <a:r>
              <a:rPr lang="de-DE" dirty="0"/>
              <a:t> oder </a:t>
            </a:r>
            <a:r>
              <a:rPr lang="de-DE" dirty="0" err="1"/>
              <a:t>kredit_limit</a:t>
            </a:r>
            <a:r>
              <a:rPr lang="de-DE" dirty="0"/>
              <a:t> im Klartext gespeichert sind, wäre das </a:t>
            </a:r>
            <a:r>
              <a:rPr lang="de-DE" b="1" dirty="0"/>
              <a:t>ein klarer PCI-DSS-Verstoß</a:t>
            </a:r>
            <a:r>
              <a:rPr lang="de-DE" dirty="0"/>
              <a:t>, </a:t>
            </a:r>
            <a:r>
              <a:rPr lang="de-DE" i="1" dirty="0"/>
              <a:t>sofern es echte Daten wären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266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Grafik zeigt Lücke 22–03 Uhr – typisches Skript-Muster.</a:t>
            </a:r>
          </a:p>
          <a:p>
            <a:endParaRPr lang="de-DE" dirty="0"/>
          </a:p>
          <a:p>
            <a:r>
              <a:rPr lang="de-DE" b="1" dirty="0"/>
              <a:t>CST</a:t>
            </a:r>
            <a:r>
              <a:rPr lang="de-DE" dirty="0"/>
              <a:t> steht für </a:t>
            </a:r>
            <a:r>
              <a:rPr lang="de-DE" b="1" dirty="0"/>
              <a:t>Central Standard Time</a:t>
            </a:r>
            <a:r>
              <a:rPr lang="de-DE" dirty="0"/>
              <a:t> und ist die Zeitzone für Teile Nordamerikas, insbesondere:</a:t>
            </a:r>
          </a:p>
          <a:p>
            <a:r>
              <a:rPr lang="de-DE" b="1" dirty="0"/>
              <a:t>USA</a:t>
            </a:r>
            <a:r>
              <a:rPr lang="de-DE" dirty="0"/>
              <a:t>: z. B. Texas, Illinois (z. B. Chicago), Louisiana</a:t>
            </a:r>
          </a:p>
          <a:p>
            <a:r>
              <a:rPr lang="de-DE" b="1" dirty="0"/>
              <a:t>Kanada</a:t>
            </a:r>
            <a:r>
              <a:rPr lang="de-DE" dirty="0"/>
              <a:t>: zentrale Provinzen wie Manitoba</a:t>
            </a:r>
          </a:p>
          <a:p>
            <a:r>
              <a:rPr lang="de-DE" b="1" dirty="0"/>
              <a:t>Mexiko</a:t>
            </a:r>
            <a:r>
              <a:rPr lang="de-DE" dirty="0"/>
              <a:t>: z. B. Mexico City (zeitweise)</a:t>
            </a:r>
          </a:p>
          <a:p>
            <a:r>
              <a:rPr lang="de-DE" b="1" dirty="0"/>
              <a:t>🕓 UTC-Versatz:</a:t>
            </a:r>
          </a:p>
          <a:p>
            <a:r>
              <a:rPr lang="de-DE" b="1" dirty="0"/>
              <a:t>CST = UTC−6 Stunden</a:t>
            </a:r>
            <a:endParaRPr lang="de-DE" dirty="0"/>
          </a:p>
          <a:p>
            <a:r>
              <a:rPr lang="de-DE" dirty="0"/>
              <a:t>Im Sommer (bei </a:t>
            </a:r>
            <a:r>
              <a:rPr lang="de-DE" b="1" dirty="0" err="1"/>
              <a:t>Daylight</a:t>
            </a:r>
            <a:r>
              <a:rPr lang="de-DE" b="1" dirty="0"/>
              <a:t> </a:t>
            </a:r>
            <a:r>
              <a:rPr lang="de-DE" b="1" dirty="0" err="1"/>
              <a:t>Saving</a:t>
            </a:r>
            <a:r>
              <a:rPr lang="de-DE" b="1" dirty="0"/>
              <a:t> Time</a:t>
            </a:r>
            <a:r>
              <a:rPr lang="de-DE" dirty="0"/>
              <a:t>) wird CST zu </a:t>
            </a:r>
            <a:r>
              <a:rPr lang="de-DE" b="1" dirty="0"/>
              <a:t>CDT (Central </a:t>
            </a:r>
            <a:r>
              <a:rPr lang="de-DE" b="1" dirty="0" err="1"/>
              <a:t>Daylight</a:t>
            </a:r>
            <a:r>
              <a:rPr lang="de-DE" b="1" dirty="0"/>
              <a:t> Time)</a:t>
            </a:r>
            <a:r>
              <a:rPr lang="de-DE" dirty="0"/>
              <a:t> → </a:t>
            </a:r>
            <a:r>
              <a:rPr lang="de-DE" b="1" dirty="0"/>
              <a:t>UTC−5 Stunden</a:t>
            </a:r>
            <a:endParaRPr lang="de-DE" dirty="0"/>
          </a:p>
          <a:p>
            <a:r>
              <a:rPr lang="de-DE" b="1" dirty="0"/>
              <a:t>Beispiel:</a:t>
            </a:r>
          </a:p>
          <a:p>
            <a:r>
              <a:rPr lang="de-DE" dirty="0"/>
              <a:t>Wenn es </a:t>
            </a:r>
            <a:r>
              <a:rPr lang="de-DE" b="1" dirty="0"/>
              <a:t>12:00 Uhr UTC</a:t>
            </a:r>
            <a:r>
              <a:rPr lang="de-DE" dirty="0"/>
              <a:t> ist, dann ist es in </a:t>
            </a:r>
            <a:r>
              <a:rPr lang="de-DE" b="1" dirty="0"/>
              <a:t>CST</a:t>
            </a:r>
            <a:r>
              <a:rPr lang="de-DE" dirty="0"/>
              <a:t> → </a:t>
            </a:r>
            <a:r>
              <a:rPr lang="de-DE" b="1" dirty="0"/>
              <a:t>06:00 Uhr morgens</a:t>
            </a:r>
            <a:r>
              <a:rPr lang="de-DE" dirty="0"/>
              <a:t>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495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Unlogische Felder &amp; Betrugsrate anteasern.</a:t>
            </a:r>
          </a:p>
          <a:p>
            <a:r>
              <a:rPr lang="de-DE" dirty="0"/>
              <a:t>Dafür braucht man </a:t>
            </a:r>
            <a:r>
              <a:rPr lang="de-DE" dirty="0" err="1"/>
              <a:t>keinencomputer</a:t>
            </a:r>
            <a:r>
              <a:rPr lang="de-DE" dirty="0"/>
              <a:t> das kann einer alleine machen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400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Datenmodell </a:t>
            </a:r>
            <a:r>
              <a:rPr lang="de-DE" dirty="0" err="1"/>
              <a:t>ch</a:t>
            </a:r>
            <a:endParaRPr lang="de-DE" dirty="0"/>
          </a:p>
          <a:p>
            <a:endParaRPr lang="de-DE" dirty="0"/>
          </a:p>
          <a:p>
            <a:r>
              <a:rPr lang="de-DE" dirty="0"/>
              <a:t>Der </a:t>
            </a:r>
            <a:r>
              <a:rPr lang="de-DE" b="1" dirty="0"/>
              <a:t>FICO Score</a:t>
            </a:r>
            <a:r>
              <a:rPr lang="de-DE" dirty="0"/>
              <a:t> (von </a:t>
            </a:r>
            <a:r>
              <a:rPr lang="de-DE" i="1" dirty="0"/>
              <a:t>Fair Isaac Corporation</a:t>
            </a:r>
            <a:r>
              <a:rPr lang="de-DE" dirty="0"/>
              <a:t>) ist ein numerischer </a:t>
            </a:r>
            <a:r>
              <a:rPr lang="de-DE" b="1" dirty="0"/>
              <a:t>Kreditwürdigkeitswert</a:t>
            </a:r>
            <a:r>
              <a:rPr lang="de-DE" dirty="0"/>
              <a:t>, der angibt, wie wahrscheinlich es ist, dass eine Person ihre Kredite oder Schulden </a:t>
            </a:r>
            <a:r>
              <a:rPr lang="de-DE" b="1" dirty="0"/>
              <a:t>rechtzeitig zurückzahlt</a:t>
            </a:r>
            <a:r>
              <a:rPr lang="de-DE" dirty="0"/>
              <a:t>.</a:t>
            </a:r>
          </a:p>
          <a:p>
            <a:r>
              <a:rPr lang="de-DE" b="1" dirty="0"/>
              <a:t>📊 Typischer Wertebereich:</a:t>
            </a:r>
          </a:p>
          <a:p>
            <a:r>
              <a:rPr lang="de-DE" b="1" dirty="0"/>
              <a:t>300 (schlecht)</a:t>
            </a:r>
            <a:r>
              <a:rPr lang="de-DE" dirty="0"/>
              <a:t> bis </a:t>
            </a:r>
            <a:r>
              <a:rPr lang="de-DE" b="1" dirty="0"/>
              <a:t>850 (exzellent)</a:t>
            </a:r>
            <a:endParaRPr lang="de-DE" dirty="0"/>
          </a:p>
          <a:p>
            <a:r>
              <a:rPr lang="de-DE" dirty="0"/>
              <a:t>In den USA ist er </a:t>
            </a:r>
            <a:r>
              <a:rPr lang="de-DE" b="1" dirty="0"/>
              <a:t>die wichtigste Kennzahl</a:t>
            </a:r>
            <a:r>
              <a:rPr lang="de-DE" dirty="0"/>
              <a:t> für Kreditgeber (z. B. Banken, Kreditkartenanbieter)</a:t>
            </a:r>
          </a:p>
          <a:p>
            <a:r>
              <a:rPr lang="de-DE" b="1" dirty="0"/>
              <a:t>🔍 Einflussfaktoren:</a:t>
            </a:r>
          </a:p>
          <a:p>
            <a:r>
              <a:rPr lang="de-DE" b="1" dirty="0"/>
              <a:t>Zahlungshistorie</a:t>
            </a:r>
            <a:r>
              <a:rPr lang="de-DE" dirty="0"/>
              <a:t> (35 %) – Wurden Rechnungen pünktlich bezahlt?</a:t>
            </a:r>
          </a:p>
          <a:p>
            <a:r>
              <a:rPr lang="de-DE" b="1" dirty="0"/>
              <a:t>Kreditauslastung</a:t>
            </a:r>
            <a:r>
              <a:rPr lang="de-DE" dirty="0"/>
              <a:t> (30 %) – Wie viel des verfügbaren Kreditrahmens wird genutzt?</a:t>
            </a:r>
          </a:p>
          <a:p>
            <a:r>
              <a:rPr lang="de-DE" b="1" dirty="0"/>
              <a:t>Kreditdauer</a:t>
            </a:r>
            <a:r>
              <a:rPr lang="de-DE" dirty="0"/>
              <a:t> (15 %) – Seit wann existieren Kreditkonten?</a:t>
            </a:r>
          </a:p>
          <a:p>
            <a:r>
              <a:rPr lang="de-DE" b="1" dirty="0"/>
              <a:t>Kreditarten</a:t>
            </a:r>
            <a:r>
              <a:rPr lang="de-DE" dirty="0"/>
              <a:t> (10 %) – Mischung aus Ratenkrediten, Kreditkarten usw.</a:t>
            </a:r>
          </a:p>
          <a:p>
            <a:r>
              <a:rPr lang="de-DE" b="1" dirty="0"/>
              <a:t>Anfragen / neue Kredite</a:t>
            </a:r>
            <a:r>
              <a:rPr lang="de-DE" dirty="0"/>
              <a:t> (10 %) – Wie oft wird nach neuem Kredit gefragt?</a:t>
            </a:r>
          </a:p>
          <a:p>
            <a:r>
              <a:rPr lang="de-DE" b="1" dirty="0"/>
              <a:t>🔒 Typische Anwendung:</a:t>
            </a:r>
          </a:p>
          <a:p>
            <a:r>
              <a:rPr lang="de-DE" dirty="0"/>
              <a:t>Genehmigung von Krediten oder Kreditkarten</a:t>
            </a:r>
          </a:p>
          <a:p>
            <a:r>
              <a:rPr lang="de-DE" dirty="0"/>
              <a:t>Bestimmung der Zinshöhe</a:t>
            </a:r>
          </a:p>
          <a:p>
            <a:r>
              <a:rPr lang="de-DE" dirty="0"/>
              <a:t>Mieten, Handyverträge, Versicherungen</a:t>
            </a:r>
          </a:p>
          <a:p>
            <a:r>
              <a:rPr lang="de-DE" dirty="0"/>
              <a:t>📘 </a:t>
            </a:r>
            <a:r>
              <a:rPr lang="de-DE" b="1" dirty="0"/>
              <a:t>Beispielwerte:</a:t>
            </a:r>
            <a:endParaRPr lang="de-DE" dirty="0"/>
          </a:p>
          <a:p>
            <a:r>
              <a:rPr lang="de-DE" b="1" dirty="0"/>
              <a:t>&lt;580</a:t>
            </a:r>
            <a:r>
              <a:rPr lang="de-DE" dirty="0"/>
              <a:t> = schlecht</a:t>
            </a:r>
          </a:p>
          <a:p>
            <a:r>
              <a:rPr lang="de-DE" b="1" dirty="0"/>
              <a:t>580–669</a:t>
            </a:r>
            <a:r>
              <a:rPr lang="de-DE" dirty="0"/>
              <a:t> = mäßig</a:t>
            </a:r>
          </a:p>
          <a:p>
            <a:r>
              <a:rPr lang="de-DE" b="1" dirty="0"/>
              <a:t>670–739</a:t>
            </a:r>
            <a:r>
              <a:rPr lang="de-DE" dirty="0"/>
              <a:t> = gut</a:t>
            </a:r>
          </a:p>
          <a:p>
            <a:r>
              <a:rPr lang="de-DE" b="1" dirty="0"/>
              <a:t>740–799</a:t>
            </a:r>
            <a:r>
              <a:rPr lang="de-DE" dirty="0"/>
              <a:t> = sehr gut</a:t>
            </a:r>
          </a:p>
          <a:p>
            <a:r>
              <a:rPr lang="de-DE" b="1" dirty="0"/>
              <a:t>800+</a:t>
            </a:r>
            <a:r>
              <a:rPr lang="de-DE" dirty="0"/>
              <a:t> = ausgezeichnet</a:t>
            </a:r>
          </a:p>
          <a:p>
            <a:r>
              <a:rPr lang="de-DE" dirty="0" err="1"/>
              <a:t>aotisch</a:t>
            </a:r>
            <a:r>
              <a:rPr lang="de-DE" dirty="0"/>
              <a:t> = kein echtes System.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709BA-698B-4AAF-9CCC-04547163D21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8792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351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283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7941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1579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78697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48465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86289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40894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41868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9B36EB-8C0D-6EEB-EF0C-E103CEF4A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C28299-7160-9110-F60A-B509DD5CFE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99B2F2-5D5B-F5D8-1E23-8317C8961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954B9AA-C06B-8B7B-5567-FF37C7B2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851E1C-46F5-2E3B-C6E7-F972D6910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83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200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7226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4869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923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96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3937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8325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3715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001BA00-F36A-4CAF-8E0F-06510EE38B4F}" type="datetimeFigureOut">
              <a:rPr lang="de-DE" smtClean="0"/>
              <a:t>29.10.2025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8206764-96BE-4A4F-8FDF-8B9A063CDD5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0974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jp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jp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jp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A1091DEA-816C-D8EF-F2D6-AFC693855D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85310" y="692727"/>
            <a:ext cx="8506690" cy="5574509"/>
          </a:xfrm>
        </p:spPr>
        <p:txBody>
          <a:bodyPr>
            <a:normAutofit fontScale="92500" lnSpcReduction="10000"/>
          </a:bodyPr>
          <a:lstStyle/>
          <a:p>
            <a:r>
              <a:rPr lang="de-DE" sz="2800" dirty="0"/>
              <a:t>Einladung zur </a:t>
            </a:r>
            <a:r>
              <a:rPr lang="de-DE" sz="2800" dirty="0" err="1"/>
              <a:t>NOTFALLSitzung</a:t>
            </a:r>
            <a:r>
              <a:rPr lang="de-DE" sz="2800" dirty="0"/>
              <a:t> des </a:t>
            </a:r>
            <a:br>
              <a:rPr lang="de-DE" sz="2800" dirty="0"/>
            </a:br>
            <a:r>
              <a:rPr lang="de-DE" sz="2800" dirty="0"/>
              <a:t>IT-Vorstandes der </a:t>
            </a:r>
            <a:br>
              <a:rPr lang="de-DE" sz="2800" dirty="0"/>
            </a:br>
            <a:r>
              <a:rPr lang="en-US" sz="3200" b="1" dirty="0"/>
              <a:t>NOVA TRUST KREDIT BANK</a:t>
            </a:r>
            <a:br>
              <a:rPr lang="en-US" sz="3200" b="1" dirty="0"/>
            </a:br>
            <a:r>
              <a:rPr lang="en-US" sz="3200" b="1" dirty="0"/>
              <a:t>12. Juni 2025 09:00</a:t>
            </a:r>
            <a:br>
              <a:rPr lang="en-US" sz="3200" b="1" dirty="0"/>
            </a:br>
            <a:br>
              <a:rPr lang="en-US" sz="3200" b="1" dirty="0"/>
            </a:br>
            <a:r>
              <a:rPr lang="en-US" sz="6000" b="1" dirty="0" err="1">
                <a:solidFill>
                  <a:srgbClr val="FF0000"/>
                </a:solidFill>
              </a:rPr>
              <a:t>Aktuelles</a:t>
            </a:r>
            <a:r>
              <a:rPr lang="en-US" sz="6000" b="1" dirty="0">
                <a:solidFill>
                  <a:srgbClr val="FF0000"/>
                </a:solidFill>
              </a:rPr>
              <a:t> Thema</a:t>
            </a:r>
            <a:br>
              <a:rPr lang="en-US" sz="3200" b="1" dirty="0"/>
            </a:br>
            <a:br>
              <a:rPr lang="en-US" sz="3200" b="1" dirty="0"/>
            </a:br>
            <a:r>
              <a:rPr lang="en-US" sz="3200" b="1" dirty="0"/>
              <a:t>Die </a:t>
            </a:r>
            <a:r>
              <a:rPr lang="en-US" sz="3200" b="1" dirty="0" err="1"/>
              <a:t>Erpressung</a:t>
            </a:r>
            <a:r>
              <a:rPr lang="en-US" sz="3200" b="1" dirty="0"/>
              <a:t> der </a:t>
            </a:r>
          </a:p>
          <a:p>
            <a:r>
              <a:rPr lang="en-US" sz="3200" b="1" dirty="0"/>
              <a:t>NOVA TRUST KREDIT BANK</a:t>
            </a:r>
          </a:p>
          <a:p>
            <a:r>
              <a:rPr lang="en-US" sz="3200" b="1" dirty="0"/>
              <a:t>Um  US$ 10.000.000 </a:t>
            </a:r>
            <a:br>
              <a:rPr lang="en-US" sz="3200" b="1" dirty="0"/>
            </a:br>
            <a:r>
              <a:rPr lang="en-US" sz="3200" b="1" dirty="0" err="1"/>
              <a:t>mit</a:t>
            </a:r>
            <a:r>
              <a:rPr lang="en-US" sz="3200" b="1" dirty="0"/>
              <a:t> </a:t>
            </a:r>
            <a:r>
              <a:rPr lang="en-US" sz="3200" b="1" dirty="0" err="1"/>
              <a:t>einem</a:t>
            </a:r>
            <a:r>
              <a:rPr lang="en-US" sz="3200" b="1" dirty="0"/>
              <a:t> </a:t>
            </a:r>
            <a:r>
              <a:rPr lang="en-US" sz="3200" b="1" dirty="0" err="1"/>
              <a:t>geleakten</a:t>
            </a:r>
            <a:r>
              <a:rPr lang="en-US" sz="3200" b="1" dirty="0"/>
              <a:t> </a:t>
            </a:r>
            <a:r>
              <a:rPr lang="en-US" sz="3200" b="1" dirty="0" err="1"/>
              <a:t>Datensatz</a:t>
            </a:r>
            <a:endParaRPr lang="de-DE" sz="2800" dirty="0"/>
          </a:p>
        </p:txBody>
      </p:sp>
      <p:pic>
        <p:nvPicPr>
          <p:cNvPr id="16" name="Grafik 15" descr="Ein Bild, das Logo, Schrift, Kreis, Grafiken enthält.&#10;&#10;KI-generierte Inhalte können fehlerhaft sein.">
            <a:extLst>
              <a:ext uri="{FF2B5EF4-FFF2-40B4-BE49-F238E27FC236}">
                <a16:creationId xmlns:a16="http://schemas.microsoft.com/office/drawing/2014/main" id="{094C90A3-3D16-932C-F161-B5BB936CDA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1" y="1510146"/>
            <a:ext cx="4128804" cy="3422072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9E6E12A7-6845-EBA0-6FF6-8A876C79C9FF}"/>
              </a:ext>
            </a:extLst>
          </p:cNvPr>
          <p:cNvSpPr txBox="1"/>
          <p:nvPr/>
        </p:nvSpPr>
        <p:spPr>
          <a:xfrm>
            <a:off x="472223" y="5749637"/>
            <a:ext cx="3832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Data Analyst: Frank Albrecht / IT-Security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BD3FDE1-EB8E-889C-48F4-0CAEF5CE17FE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60082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443F0D-371E-1230-B9D0-B37C360D6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 dirty="0"/>
              <a:t>Beweis C: Unlogisches Verhalten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5243080-3852-2653-38DD-58FFA035D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825625"/>
            <a:ext cx="5003800" cy="2480223"/>
          </a:xfrm>
        </p:spPr>
        <p:txBody>
          <a:bodyPr>
            <a:normAutofit fontScale="92500"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Beweis C: Geschäftslogik &amp; Verhalten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Anomalie 1: Transaktionsrate 2,32/h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Anomalie 2: Felder wie 'Renteneintrittsalter' unlogisch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Anomalie 3: &gt;10000 Negative Beträge ohne Storno-Markierung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Anomalie 4: Unnormale Adressspeicherung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6DFB63E-3F0C-5352-05B9-937D09A00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500" y="6350000"/>
            <a:ext cx="75438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2EA061F-F351-2281-D9C7-8469C2F432A7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F6446F7-54D3-F741-8989-F9FABC9D777C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 dirty="0">
                <a:solidFill>
                  <a:srgbClr val="32FF32"/>
                </a:solidFill>
              </a:rPr>
              <a:t>10</a:t>
            </a:r>
          </a:p>
          <a:p>
            <a:pPr algn="ctr"/>
            <a:r>
              <a:rPr lang="de-DE" dirty="0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0A547EA-EF3C-B058-882D-220AA8EE014E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808C406B-9219-A501-D92A-D54C676797AE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56622558-8ED3-6F95-8ABB-8B4AE214ADC7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8138C31E-C6DA-EB84-16D3-6C7ED38BA41A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55F64191-BC0A-5AC9-61E6-2B0242A45956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47B08D53-A106-5F01-E978-FACD47F8B956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dirty="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DE9846C1-7E67-536F-D957-FEE3CCE4020F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0A6D24BC-36E4-3913-3EFF-4A4A7601A2A4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FFC30F0F-C248-87AF-EB31-5CF13A307551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8207475F-0AB4-E4BC-63E2-B03AB5491B8F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0541AFFC-7CD8-8603-EF17-284580086ED8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4D933196-B953-4CA3-B2D3-375DD0933735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52599735-0EF4-CC76-5E5B-D0EBD773FFBA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8F8B02E2-B480-58DF-423B-17B154B61A12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094895CE-7C9E-087A-52E0-E0B4114E704B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1531309D-277A-457C-5396-99A7A03CF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800" y="2057400"/>
            <a:ext cx="4876799" cy="2167467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7331A0A4-92AC-3B95-D3F3-6389468D4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108" y="4333788"/>
            <a:ext cx="9795491" cy="1649500"/>
          </a:xfrm>
          <a:prstGeom prst="rect">
            <a:avLst/>
          </a:prstGeom>
        </p:spPr>
      </p:pic>
      <p:pic>
        <p:nvPicPr>
          <p:cNvPr id="32" name="Grafik 31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8A147370-BEF2-B658-768E-886DB4E07B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060949"/>
            <a:ext cx="1463970" cy="82348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63E99CD8-5E49-9563-CC78-A220AF2612A3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3115680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327CCB-280E-80F4-0184-D17AB588D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/>
              <a:t>Beweis D: Datenmodell-Chaos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51A8CB5-4A38-85BA-7FEC-B505DEAA8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825625"/>
            <a:ext cx="5003800" cy="2454275"/>
          </a:xfrm>
        </p:spPr>
        <p:txBody>
          <a:bodyPr>
            <a:normAutofit fontScale="92500" lnSpcReduction="20000"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Beweis D: Datenmodell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Problem 1: Alte haben den besten FICO score. Masse  liegt über 700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Problem 2: 6.146 Karten mit abgelaufenem Datum aktiv genutzt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Problem 3: Tausende KK ohne Transaktion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Fazit: Kein professionelles relationales Modell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9AB90E5-B522-2B70-FFCA-4F212E712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500" y="6361130"/>
            <a:ext cx="75438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E6AC0DA-FED2-F5AE-6993-262DD1FDECFD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AE8F8DA-8306-75B7-A366-60E6C27F20C4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 dirty="0">
                <a:solidFill>
                  <a:srgbClr val="32FF32"/>
                </a:solidFill>
              </a:rPr>
              <a:t>13</a:t>
            </a:r>
          </a:p>
          <a:p>
            <a:pPr algn="ctr"/>
            <a:r>
              <a:rPr lang="de-DE" dirty="0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95C2F7E-87FE-3B23-4711-BD907432F2D7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3F8A6CAD-196B-04E4-2C1B-8612FFF9FE6E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8B31DE31-734A-A938-BF9A-FB13544A7E26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CD7C4063-3CC6-6813-949E-DA32ACF229AF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7EE48995-873F-1FAD-9D8B-7B2A0D304C83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65D610EE-AA4B-AFF2-9583-EC7F0FC7EFE4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E391F2E1-E048-ECB4-46B5-36A4C17F66CC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EADC1D37-CC3D-8984-80F2-C0B06862C4DD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57012641-ECFE-C8A3-F80D-CD3952B05FBF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48F479F0-541C-8455-FA97-19B9C65B6DE4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D2664551-5469-1216-24B5-891E2727FAB2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982CF771-DB56-B87A-05D7-E88193D5E52A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93AA27A4-CC68-8D4F-3F5C-A9BDB707936C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C9BDDB0F-75A8-0C55-52C3-FF633B5116C2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0F9BC9EC-FC5C-1F59-03E2-77EA035F022C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2456C613-ABB6-4D0D-A85F-FCCDEA561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8041" y="2350702"/>
            <a:ext cx="4544059" cy="1738716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EEAB59BC-C85B-421B-A840-70A06BF22A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4279899"/>
            <a:ext cx="9817099" cy="1844817"/>
          </a:xfrm>
          <a:prstGeom prst="rect">
            <a:avLst/>
          </a:prstGeom>
        </p:spPr>
      </p:pic>
      <p:pic>
        <p:nvPicPr>
          <p:cNvPr id="32" name="Grafik 31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2519B254-5E7E-B104-CD06-4C37105B5E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060949"/>
            <a:ext cx="1463970" cy="82348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C47F04B-1247-68F4-3F4E-16D4A8ECB6D3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87189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E0C9E3-7582-8899-D3C3-23F332201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/>
              <a:t>Fallstudie: Der Versuch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BB79811-2973-CE56-A2E5-B01339F15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759531"/>
            <a:ext cx="4301836" cy="4425370"/>
          </a:xfrm>
        </p:spPr>
        <p:txBody>
          <a:bodyPr>
            <a:normAutofit fontScale="85000" lnSpcReduction="10000"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Fallstudie: Der Versuch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Experiment: Aufbau eines einfachen Fraud-Modells mit Power BI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Kriterien: REDFLAG = TRUE, </a:t>
            </a:r>
            <a:b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Fehler &gt; 0, Betrag &gt; 5000€, </a:t>
            </a:r>
            <a:r>
              <a:rPr lang="de-DE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Swipe</a:t>
            </a: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-Nutzung, </a:t>
            </a:r>
            <a:r>
              <a:rPr lang="de-DE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usw</a:t>
            </a:r>
            <a:endParaRPr lang="de-DE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Das Modell war extrem treffsicher – zu gut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Grund: Markierungen in den Daten als Betrug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Codebeispiel: Zeitregel (22–06 Uhr) schließt viele Transaktionen aus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Modell funktioniert weil nur online, in Rom und Hawaii krass betrogen wird 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Ergebnis: Daten unbrauchbar für echte Analyse</a:t>
            </a:r>
          </a:p>
          <a:p>
            <a:endParaRPr lang="de-DE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4671605-F886-F876-E450-83196B9D7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75668" y="6323030"/>
            <a:ext cx="75438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30D4B1F-FDC5-AEB9-B309-35BCDF663017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D89FD4B-285D-73A7-9A0D-FF7297146B0D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 dirty="0">
                <a:solidFill>
                  <a:srgbClr val="32FF32"/>
                </a:solidFill>
              </a:rPr>
              <a:t>14</a:t>
            </a:r>
          </a:p>
          <a:p>
            <a:pPr algn="ctr"/>
            <a:r>
              <a:rPr lang="de-DE" dirty="0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9B733B5-7C8C-B0AB-A6AE-60F80C2D926E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0001FB53-48F7-46ED-3FF9-7C0E57275CAA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522EBC5E-EC47-DFBC-C59C-7F1A5D70B861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81DAECD4-C189-A2CF-CB0F-B977051482CA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37E05D0E-3FA2-DAD0-DA88-4185EE1C6795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03199A61-4D72-CCB4-76E1-42A14DF10B53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95D64675-1200-3ED4-6D16-D0970EA84859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A48DFCE2-D6E0-285B-581C-9C247696ACC7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EA17765F-4C4D-0233-65FE-F94581B7FC0E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58FA8DE9-9F31-97B9-DC75-1640CCA11861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2FDD8A17-3348-0E27-3564-A393F2FE24C7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14F7229B-04A8-EFB6-2A5B-59AE019C6481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A43EE6C7-EB38-B41E-E23A-20D61A6316A6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C5CB28A3-993E-A84C-AECC-B9A5B14B166C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95CFC261-4B9B-606D-586F-ED7FCDDBEA6F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BE8F7445-6BFB-CACB-0B9D-6D54966F6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0182" y="2047875"/>
            <a:ext cx="5135418" cy="4206313"/>
          </a:xfrm>
          <a:prstGeom prst="rect">
            <a:avLst/>
          </a:prstGeom>
        </p:spPr>
      </p:pic>
      <p:pic>
        <p:nvPicPr>
          <p:cNvPr id="30" name="Grafik 29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443E51ED-695A-7771-2B40-CF4A64CB2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060949"/>
            <a:ext cx="1444844" cy="81272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21F2620-2DB8-30F1-6441-739B895323AF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344218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B8A98B-9425-465F-68F9-2BB865384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/>
              <a:t>Zusammenfassung aller Indikatoren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8BD2DD-2620-7D45-C4D4-19567555F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825625"/>
            <a:ext cx="3558251" cy="3127375"/>
          </a:xfrm>
        </p:spPr>
        <p:txBody>
          <a:bodyPr>
            <a:normAutofit fontScale="85000" lnSpcReduction="10000"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Beweiskette zusammengefasst: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Klartextdaten, Text statt Boolean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Zeitmuster widersprechen Realität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Strukturfehler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Unlogisches Kundenverhalten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Es lassen sich </a:t>
            </a:r>
            <a:r>
              <a:rPr lang="de-DE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ca</a:t>
            </a: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 40 Muster finden die aber Komplett uninteressant/Generiert sind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D265AE1-A12D-9786-DB25-EE6870F7F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500" y="6350856"/>
            <a:ext cx="75438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CCB78E3-23C1-04EC-C4AC-2D78BD93FC47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C0A4756-3ECF-FCE9-ACF7-B09614676C66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 dirty="0">
                <a:solidFill>
                  <a:srgbClr val="32FF32"/>
                </a:solidFill>
              </a:rPr>
              <a:t>14</a:t>
            </a:r>
          </a:p>
          <a:p>
            <a:pPr algn="ctr"/>
            <a:r>
              <a:rPr lang="de-DE" dirty="0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33FC4A1-F461-C3F5-A229-563BD1226625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BF38398A-F54B-7219-4249-3836EB726F4B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1B3A170E-DB4B-D9C9-B6C4-703F17B4E9FB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1B18466D-C595-B225-EECD-1E92D1E1B6F3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BA2D5310-DA99-0CE4-19AE-357E76AF2367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1839CEE2-B54A-DDDF-C6F3-3ADE72F3DF70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DFF11FEB-3121-40FA-79CD-1EF406D0E584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6C73418D-4715-00CB-3E96-F9695A785303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09B1A0DC-5C97-D5D7-7832-749AFE59154D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29EC68C6-027F-9058-B96D-DE64A019EC25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F0A6CD50-68FA-274E-3487-12325DA6BB90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170845E1-81E6-669E-CDE3-BB773C0CA4F6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2A2A617C-ADA9-50C9-A249-6AD39B4283C0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EBAAE31C-092C-FFBD-CB46-4FFA636CBB9A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FBE919C8-1D44-16A0-742C-616760B6C40A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8" name="Grafik 27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1DFD98E2-13D5-145F-FA7B-C53B08360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060949"/>
            <a:ext cx="1445950" cy="813347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1AC8F397-92B1-6523-8358-023112405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2601" y="2334312"/>
            <a:ext cx="6149499" cy="353998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F0FF426-2A81-C7C0-ACA6-8C3A5D80ADFD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726792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B78FBB-64BE-3FCF-322A-3D1CC13D2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/>
              <a:t>Unsere Empfehlung zum weiteren Vorgehen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023135-15C6-2C55-073C-690DFB8D8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825625"/>
            <a:ext cx="4426352" cy="3089275"/>
          </a:xfrm>
        </p:spPr>
        <p:txBody>
          <a:bodyPr>
            <a:normAutofit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Empfehlung: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Keine reale Gefahr durch diesen Datensatz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Keine Zahlung / Kontakt zum Erpresser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Weiterleitung an Rechts &amp; Kommunikation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(Optional) Prozessprüfung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4926732-8895-14A7-600A-34B35AC75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500" y="6350000"/>
            <a:ext cx="75438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B880E83-04B3-7FF7-AD5F-2C7540286F96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D5FFB05-FC3A-5035-6EAE-6CE5CAF22AAD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 dirty="0">
                <a:solidFill>
                  <a:srgbClr val="32FF32"/>
                </a:solidFill>
              </a:rPr>
              <a:t>14</a:t>
            </a:r>
          </a:p>
          <a:p>
            <a:pPr algn="ctr"/>
            <a:r>
              <a:rPr lang="de-DE" dirty="0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9A8C918-F61F-A8C5-0511-50DBCD0CCE38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5D1D1DC5-F503-E1EF-5F9A-5F8942A4AD60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B15CEDD3-9199-BC9E-3E2B-BD30ABFFAC59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628AAC58-B45A-6B2C-9CFF-70AA9A08025D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F9B80C68-E408-91CF-D291-6F1D4583C344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011578A6-BCA4-F3CC-575B-6775DBDB004C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BABE66FA-26CF-992B-F7D0-41FB22805F36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E44E7390-E4E8-AFAF-0E81-1F1C9C145FCC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1E134401-3A93-30EE-1923-D6EED6817487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C2DB6D67-3119-B3FF-0205-3B467A3AF475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984CF649-7FF7-BA2D-D6F9-631DADD07A80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8151C9DD-2227-03EA-D0B0-E99795A9E1EF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9A3ED679-5F8C-0B23-5CA5-026A04BEA43C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8FBC6BEF-4CD1-4B4C-8289-9CC0358F815E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F966B65A-B861-CA98-FBC3-5A6859A98F78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8" name="Grafik 27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86A3D287-9DC6-468D-548F-4E7F47611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060949"/>
            <a:ext cx="1460500" cy="821531"/>
          </a:xfrm>
          <a:prstGeom prst="rect">
            <a:avLst/>
          </a:prstGeom>
        </p:spPr>
      </p:pic>
      <p:pic>
        <p:nvPicPr>
          <p:cNvPr id="27" name="Grafik 26" descr="Ein Bild, das Text, Screenshot, Rechteck, Schrift enthält.&#10;&#10;KI-generierte Inhalte können fehlerhaft sein.">
            <a:extLst>
              <a:ext uri="{FF2B5EF4-FFF2-40B4-BE49-F238E27FC236}">
                <a16:creationId xmlns:a16="http://schemas.microsoft.com/office/drawing/2014/main" id="{C340B844-36E0-4510-0AC2-C4BD628B62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823" y="2104537"/>
            <a:ext cx="5240277" cy="388082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72E77264-0D29-900F-37ED-0E4C49DD4D6C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85703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290879-EDBB-2E8E-D144-5C29B02CA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777875"/>
          </a:xfrm>
        </p:spPr>
        <p:txBody>
          <a:bodyPr/>
          <a:lstStyle/>
          <a:p>
            <a:r>
              <a:rPr lang="de-DE" dirty="0"/>
              <a:t>Vielen Dank – Q&amp;A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44620FA-924E-DDAC-EC35-FB7C92407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500" y="6368408"/>
            <a:ext cx="75438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D0EB1F92-CFFE-1077-C381-883964017691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D6F0EA67-7908-7B5F-DC21-2D4D31FFD780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1EC905D8-4565-C1A1-6197-E958EFB3B07B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69ED796C-2333-AE65-E64E-4035C58A516F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0FA5907C-9F93-870C-70F7-7FFD4744CB90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0C057F07-B289-B19A-1F68-E13BD0154A12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403ADDCB-92C3-E0E0-03F0-5F74A8B539A0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C04CD0F3-E102-F16E-AD58-7D6793C9E5D5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26E93261-BB94-88EB-1732-58E3EFE6E77E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7B8542D9-232A-C1D7-D82B-5E0E0843F92B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A4BD6449-39F3-AB90-0332-EE2796773DFE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BDA9ECB0-1AF8-08E4-AE0E-C48D892DC021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7BE93FC9-88E8-AD37-51C5-98F88AC709E6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56BA69DD-36DD-5D2C-B983-272FD0C57D88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8" name="Grafik 27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8EF10BE4-D78F-A72F-71E2-8F8551BAAC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060949"/>
            <a:ext cx="1463970" cy="823483"/>
          </a:xfrm>
          <a:prstGeom prst="rect">
            <a:avLst/>
          </a:prstGeom>
        </p:spPr>
      </p:pic>
      <p:pic>
        <p:nvPicPr>
          <p:cNvPr id="27" name="Screen-video">
            <a:hlinkClick r:id="" action="ppaction://media"/>
            <a:extLst>
              <a:ext uri="{FF2B5EF4-FFF2-40B4-BE49-F238E27FC236}">
                <a16:creationId xmlns:a16="http://schemas.microsoft.com/office/drawing/2014/main" id="{94C08C7E-3686-62FC-8EF6-F91A366104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05000" y="1092427"/>
            <a:ext cx="9403466" cy="527598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ACE15706-FD68-40E8-80CF-F8DA9023B670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74515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07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E1FA64-E3DE-902B-1147-23540E773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1608" y="744179"/>
            <a:ext cx="8908783" cy="277439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IT-</a:t>
            </a:r>
            <a:r>
              <a:rPr lang="en-US" sz="5400" b="1" dirty="0" err="1"/>
              <a:t>Vorstandssitzung</a:t>
            </a:r>
            <a:r>
              <a:rPr lang="en-US" sz="5400" b="1" dirty="0"/>
              <a:t> der </a:t>
            </a:r>
            <a:br>
              <a:rPr lang="en-US" sz="5400" b="1" dirty="0"/>
            </a:br>
            <a:r>
              <a:rPr lang="en-US" sz="5400" b="1" dirty="0"/>
              <a:t>NOVA TRUST KREDIT BANK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D3BF4E-0792-98BC-01E8-4F10E827B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245" y="3922078"/>
            <a:ext cx="5206267" cy="101410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200" dirty="0"/>
              <a:t>„</a:t>
            </a:r>
            <a:r>
              <a:rPr lang="en-US" sz="2200" dirty="0" err="1"/>
              <a:t>Vertrauen</a:t>
            </a:r>
            <a:r>
              <a:rPr lang="en-US" sz="2200" dirty="0"/>
              <a:t>. Vision. </a:t>
            </a:r>
            <a:r>
              <a:rPr lang="en-US" sz="2200" dirty="0" err="1"/>
              <a:t>Verantwortung</a:t>
            </a:r>
            <a:r>
              <a:rPr lang="en-US" sz="2200" dirty="0"/>
              <a:t>.“</a:t>
            </a:r>
          </a:p>
        </p:txBody>
      </p:sp>
      <p:pic>
        <p:nvPicPr>
          <p:cNvPr id="4" name="Grafik 3" descr="Ein Bild, das Logo, Schrift, Kreis, Grafiken enthält.&#10;&#10;KI-generierte Inhalte können fehlerhaft sein.">
            <a:extLst>
              <a:ext uri="{FF2B5EF4-FFF2-40B4-BE49-F238E27FC236}">
                <a16:creationId xmlns:a16="http://schemas.microsoft.com/office/drawing/2014/main" id="{4540D10E-ADF2-145C-F909-D9C6A08B0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65985"/>
            <a:ext cx="3851238" cy="319201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03B2ED5-59EB-41A8-4E85-5692C97DFAA3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02358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EDB65-9059-BFAF-E6D2-0BF4D8315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 dirty="0"/>
              <a:t>Der Fall, unsere Methodik </a:t>
            </a:r>
            <a:br>
              <a:rPr lang="de-DE" dirty="0"/>
            </a:br>
            <a:r>
              <a:rPr lang="de-DE" dirty="0"/>
              <a:t>und die Kernbotschaft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A9B1AE-2631-02A5-8878-D3552BBA9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825625"/>
            <a:ext cx="9088348" cy="4351338"/>
          </a:xfrm>
        </p:spPr>
        <p:txBody>
          <a:bodyPr>
            <a:normAutofit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1. Der Fall: Kontext des Erpressungsversuchs und des Datensatzes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2. Unsere Methodik: Wie wir die Daten geprüft haben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3. Beweisführung: Klare </a:t>
            </a:r>
            <a:r>
              <a:rPr lang="de-DE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Red</a:t>
            </a: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 Flags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4. Bewertung &amp; Empfehlung</a:t>
            </a:r>
          </a:p>
          <a:p>
            <a:endParaRPr lang="de-DE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de-DE" sz="2800" b="1" dirty="0"/>
              <a:t>Hypothese:</a:t>
            </a: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: Der uns vorliegende Datensatz ist  eine Fälschung.</a:t>
            </a:r>
          </a:p>
          <a:p>
            <a:endParaRPr lang="de-DE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D283776-367E-0A0F-EAC0-AD2D34772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500" y="6311900"/>
            <a:ext cx="55753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CD43A40-699F-94AF-9106-D854C040CF78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C7B1744-780C-4399-134E-C9034E1F5822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32FF32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3F82D27-2102-BD0B-FA4C-EE29C30FEE64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9B27B6D2-8B28-112E-2387-16D9B3A21C77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08BF16FF-B383-92DE-94A6-0EEA5035A6E9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781D9F7F-4763-5E12-8F9E-5BFB097B701D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CF93631D-0AAB-84A3-8E5F-C6932AEC56FD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966BEE18-56CC-09D6-86AD-590316DF1322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89CEFC60-C22D-B0B5-6623-C2F03820A017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0673D5D2-9FDE-700E-2FDF-15348F71F678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EFA5D396-00F2-69EB-EC31-63E4D4F8883F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1925709F-EAC1-32DD-B138-7EA4424416C5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1616DF55-68C8-9F14-643A-9111AE1C3BD8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525F985B-B384-6F33-F244-5CAA8DD94DB1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5B4D057D-704B-45F0-4A30-D1F510E8D98B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997F4106-FD75-41F3-A160-CB87F8C7F5C7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D836D036-65AF-8E70-E8F1-80AF2BD0EB19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32" name="Grafik 31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9FE8BC38-389D-97CD-F336-EDC8ED4F70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9" y="5084030"/>
            <a:ext cx="1461187" cy="8219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2212EEAA-2318-F75B-5EBB-288E2A32B620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274862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2ADAE2-75EF-F69D-F321-E0EF97722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1702084"/>
          </a:xfrm>
        </p:spPr>
        <p:txBody>
          <a:bodyPr>
            <a:normAutofit/>
          </a:bodyPr>
          <a:lstStyle/>
          <a:p>
            <a:r>
              <a:rPr lang="de-DE" sz="8800" dirty="0"/>
              <a:t>Hintergrund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594E528-3F9F-0FE9-7817-AB2B9EF97B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2590800"/>
            <a:ext cx="8676222" cy="3200400"/>
          </a:xfrm>
        </p:spPr>
        <p:txBody>
          <a:bodyPr>
            <a:normAutofit/>
          </a:bodyPr>
          <a:lstStyle/>
          <a:p>
            <a:r>
              <a:rPr lang="de-DE" sz="3200" dirty="0"/>
              <a:t>Wir werden seit Mittwoch 11.6.25</a:t>
            </a:r>
            <a:br>
              <a:rPr lang="de-DE" sz="3200" dirty="0"/>
            </a:br>
            <a:r>
              <a:rPr lang="de-DE" sz="3200" dirty="0"/>
              <a:t>mit einem Angeblich geleakten Datensatz erpresst. </a:t>
            </a:r>
            <a:br>
              <a:rPr lang="de-DE" sz="3200" dirty="0"/>
            </a:br>
            <a:r>
              <a:rPr lang="de-DE" sz="3200" dirty="0"/>
              <a:t>Die Forderung beträgt </a:t>
            </a:r>
            <a:br>
              <a:rPr lang="de-DE" sz="3200" dirty="0"/>
            </a:br>
            <a:r>
              <a:rPr lang="de-DE" sz="5400" dirty="0"/>
              <a:t>US$10.000.000</a:t>
            </a:r>
            <a:endParaRPr lang="de-DE" sz="3200" dirty="0"/>
          </a:p>
        </p:txBody>
      </p:sp>
      <p:pic>
        <p:nvPicPr>
          <p:cNvPr id="4" name="Grafik 3" descr="Ein Bild, das Logo, Schrift, Kreis, Grafiken enthält.&#10;&#10;KI-generierte Inhalte können fehlerhaft sein.">
            <a:extLst>
              <a:ext uri="{FF2B5EF4-FFF2-40B4-BE49-F238E27FC236}">
                <a16:creationId xmlns:a16="http://schemas.microsoft.com/office/drawing/2014/main" id="{3A95FD99-0EFA-1E21-067F-35701DB75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744850"/>
            <a:ext cx="2549561" cy="211314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AD04B5F-F248-A7B0-BD3A-12B30AFA9EAA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973716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3FC85B-4C32-521B-8B19-788BF77DE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0170" y="365125"/>
            <a:ext cx="9473629" cy="1325563"/>
          </a:xfrm>
        </p:spPr>
        <p:txBody>
          <a:bodyPr/>
          <a:lstStyle/>
          <a:p>
            <a:r>
              <a:rPr lang="de-DE" dirty="0"/>
              <a:t>Analyse des Datensatzes UND Bewertung der Authentizität &amp; Implikationen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36AEB7-0B2B-E9C7-0BAB-61E20839A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40" y="1825625"/>
            <a:ext cx="8236859" cy="8667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Eine forensische Datenanalyse für den IT-Vorstand</a:t>
            </a:r>
          </a:p>
        </p:txBody>
      </p:sp>
      <p:sp>
        <p:nvSpPr>
          <p:cNvPr id="4" name="Rechteck: abgerundete Ecken 3">
            <a:hlinkClick r:id="" action="ppaction://noaction"/>
            <a:extLst>
              <a:ext uri="{FF2B5EF4-FFF2-40B4-BE49-F238E27FC236}">
                <a16:creationId xmlns:a16="http://schemas.microsoft.com/office/drawing/2014/main" id="{2549D58F-B60D-2345-D2F6-B62849057BF2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5" name="Rechteck: abgerundete Ecken 4">
            <a:hlinkClick r:id="" action="ppaction://noaction"/>
            <a:extLst>
              <a:ext uri="{FF2B5EF4-FFF2-40B4-BE49-F238E27FC236}">
                <a16:creationId xmlns:a16="http://schemas.microsoft.com/office/drawing/2014/main" id="{99B45438-88C8-DF22-4260-48A39E3032CD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6" name="Rechteck: abgerundete Ecken 5">
            <a:hlinkClick r:id="" action="ppaction://noaction"/>
            <a:extLst>
              <a:ext uri="{FF2B5EF4-FFF2-40B4-BE49-F238E27FC236}">
                <a16:creationId xmlns:a16="http://schemas.microsoft.com/office/drawing/2014/main" id="{3B03639F-01CF-4665-7E5F-66B41F10CE83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7" name="Rechteck: abgerundete Ecken 6">
            <a:hlinkClick r:id="" action="ppaction://noaction"/>
            <a:extLst>
              <a:ext uri="{FF2B5EF4-FFF2-40B4-BE49-F238E27FC236}">
                <a16:creationId xmlns:a16="http://schemas.microsoft.com/office/drawing/2014/main" id="{1C3F65C8-38C0-6673-B62B-5C255792415F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8" name="Rechteck: abgerundete Ecken 7">
            <a:hlinkClick r:id="" action="ppaction://noaction"/>
            <a:extLst>
              <a:ext uri="{FF2B5EF4-FFF2-40B4-BE49-F238E27FC236}">
                <a16:creationId xmlns:a16="http://schemas.microsoft.com/office/drawing/2014/main" id="{9120FF27-C6FB-80C7-10EE-5630DC170EAE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F6AFB851-1B83-81AA-F925-3C1A41E94403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E530056D-F12D-A99C-DED9-DAFCB9DFAEF1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9A2FD58F-A085-08EF-0045-B1144D162964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A9C50AB0-E352-6D83-BE2F-1927144A8DE2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06245B16-492F-46A8-C931-0053B1DEC909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5A36E4B2-7B4B-A607-DDCC-8B7167762943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72CEA7FD-2379-08F7-F5D4-BD76780BF6CF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24081898-E22B-E014-3DAC-1BB30077D652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2A0C3A09-2A0E-3DD1-7186-1E2AD272A3EC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279D5C15-6CC3-8A47-B6D7-E69E8773C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040" y="2581155"/>
            <a:ext cx="8236859" cy="3603745"/>
          </a:xfrm>
          <a:prstGeom prst="rect">
            <a:avLst/>
          </a:prstGeom>
        </p:spPr>
      </p:pic>
      <p:pic>
        <p:nvPicPr>
          <p:cNvPr id="28" name="Grafik 27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6735915D-F39E-A883-F989-AF9006D66E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9" y="5041900"/>
            <a:ext cx="1459587" cy="821018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30D6083E-4E14-0689-1DBB-48FBC24240E5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697791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A7580E-5E5A-7EFE-6029-FF758DF9E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/>
              <a:t>Was uns zur Verfügung gestellt wurde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1D8E523-68C6-D76E-C674-56940EF7F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825625"/>
            <a:ext cx="5003800" cy="4351338"/>
          </a:xfrm>
        </p:spPr>
        <p:txBody>
          <a:bodyPr>
            <a:normAutofit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Kontext: Ein Drohschreiben mit mehreren angehängten Tabellen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Behaupteter Inhalt: Dump echter Kreditkarten- und Transaktionsdaten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Dateien: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de-DE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cards_data</a:t>
            </a: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 (Kartendetails)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de-DE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transactions_data</a:t>
            </a: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 (Transaktionen)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de-DE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users_data</a:t>
            </a: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 (Kundendaten)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de-DE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mcc_codes</a:t>
            </a: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 (Kategorien)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de-DE" sz="1800" dirty="0" err="1">
                <a:solidFill>
                  <a:srgbClr val="00B050"/>
                </a:solidFill>
                <a:latin typeface="Arial" panose="020B0604020202020204" pitchFamily="34" charset="0"/>
              </a:rPr>
              <a:t>Datum_Tabelle</a:t>
            </a:r>
            <a:r>
              <a:rPr lang="de-DE" sz="1800" dirty="0">
                <a:solidFill>
                  <a:srgbClr val="00B050"/>
                </a:solidFill>
                <a:latin typeface="Arial" panose="020B0604020202020204" pitchFamily="34" charset="0"/>
              </a:rPr>
              <a:t> (Kalenderhilfe)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AD0C12A-8264-DC7E-50FE-84E164AB2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500" y="6320034"/>
            <a:ext cx="55753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135993B-6866-C05D-9145-EEF86FAE070F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7A4C052-FE41-CA37-145D-77EF701E637B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32FF32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EC56946-6923-7861-2E87-90CB7128AE02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F4698D1E-9206-1533-33AE-2C32A15A1C40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268B6298-03BE-1D06-1EE4-142D5F98614B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D83F25DF-9766-3CCA-EA09-00EAA50687E0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4E4DD9F2-D7F4-DFDC-D225-7B5FC038BE2E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EA1F5614-47A6-2280-70C4-A325A42D4687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DE953332-0E66-31B4-847F-D7E1160E3060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5BEC1ED2-3C83-2836-804A-0C74B8E674E8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97DE9B17-962F-24AB-562B-76DE3AC10D40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0E324285-2D99-8C3A-7948-BBCE590DE0CE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DDD4E837-98AD-1920-2C22-D77B84783834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F8E346FF-D961-E0A3-FBBD-C162F828968F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8E11AD48-2D02-6822-DD51-94A55AADC1AE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09072610-6B33-36BD-834B-DE261D8239BF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EAB9AF93-736D-D253-0199-337E04A2493B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C683207D-A3A2-FE5D-9788-1B7D1BF56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132" y="2256182"/>
            <a:ext cx="4603968" cy="3999587"/>
          </a:xfrm>
          <a:prstGeom prst="rect">
            <a:avLst/>
          </a:prstGeom>
        </p:spPr>
      </p:pic>
      <p:pic>
        <p:nvPicPr>
          <p:cNvPr id="30" name="Grafik 29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97C200DF-7A66-F48B-0236-67870F2A09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9" y="5060949"/>
            <a:ext cx="1483095" cy="83424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6109E9C8-377E-3882-A3C8-F22F0F695E7C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110574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80A21D-4F3B-6FB9-4348-B4552B8EC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/>
              <a:t>Vorgehen &amp; Schwerpunkte der forensischen Analyse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8DE6A0-1D06-8BE4-EC69-DFE8D95AE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825625"/>
            <a:ext cx="4191000" cy="3368192"/>
          </a:xfrm>
        </p:spPr>
        <p:txBody>
          <a:bodyPr>
            <a:normAutofit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Unsere forensische Methodik: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Datenaufbereitung &amp; Integritätsprüfung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Plausibilitäts-Checks (Geschäftslogik)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Abgleich mit internen Systemen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- Mustererkennung (Hinweise auf künstliche Generierung)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5C976B9-A90B-4757-4E28-AE5B3F12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500" y="6330308"/>
            <a:ext cx="55753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8E97EA7-EEF3-BAAC-7673-287D28F7A3DE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9493CBE-EFF1-696E-8705-588FA3598919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32FF32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E921706-ACE4-75BB-FAF9-5AD4DAD76FD2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204BB464-2C3D-5622-81B0-B361C473F98A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F204AB1A-E20A-142A-4ABB-A56DBB78A6D4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6C9CA034-54D6-CEE4-77B7-BBCEF87126E3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03A2A9E0-7B0D-19AA-9D80-B4A11450329A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EFADC948-D0C9-7C87-3DE3-8B6805A3F500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1C04D30A-EBD5-2181-3986-193432A87FFE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0DC889E8-4EAA-B010-5D06-6CCC90387954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4C14DD55-61CC-8046-C535-F89632EFBAA8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560968A8-5B64-5C60-F26F-2AA04DFEC667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0DB8D9AB-0755-2C21-ED91-916BECFF7938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9FCA2CE2-61C1-A12D-1AC2-BEDFC28DFCC2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DBDD0697-43CD-BF2A-8687-94168CF0A4E7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EE368109-BC6C-2DB3-698B-E12FDDCD4653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52D2E467-8583-EC34-6072-858115509855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1B8CDF72-84F2-E1BE-11E9-8F34AB3CD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49659"/>
            <a:ext cx="5626099" cy="3835241"/>
          </a:xfrm>
          <a:prstGeom prst="rect">
            <a:avLst/>
          </a:prstGeom>
        </p:spPr>
      </p:pic>
      <p:pic>
        <p:nvPicPr>
          <p:cNvPr id="30" name="Grafik 29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E157B90E-690E-AC04-7BA8-F49E8CA66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9" y="5060949"/>
            <a:ext cx="1460499" cy="82153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6DDA50B-23E4-0C36-DDF5-489765DFDDE0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4031733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D21D84-A9E6-5512-E0EF-C1C45113B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/>
              <a:t>Beweis A: Fundamentale Fehler in Datensicherheit und -typen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75053B-134F-A910-93D6-3DA6D8ABF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825625"/>
            <a:ext cx="5003800" cy="2809875"/>
          </a:xfrm>
        </p:spPr>
        <p:txBody>
          <a:bodyPr>
            <a:normAutofit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Beweis A: Datenintegrität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Fakt 1: Kreditkartendaten &amp; CVV im Klartext gespeichert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Fakt 2: Logische Werte als Text </a:t>
            </a:r>
            <a:b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('YES' / 'NO') gespeichert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Konsequenz: So speichert kein reales System – Verstoß gegen PCI-DSS</a:t>
            </a:r>
          </a:p>
          <a:p>
            <a:endParaRPr lang="de-DE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4D161CB-4785-7293-E22B-782D18A8A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500" y="6350000"/>
            <a:ext cx="55753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0319359-3ECC-7EBC-C565-1570DB2B8F46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E63DD92-3E24-3B21-045C-A13F8AACE936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 dirty="0">
                <a:solidFill>
                  <a:srgbClr val="32FF32"/>
                </a:solidFill>
              </a:rPr>
              <a:t>2</a:t>
            </a:r>
          </a:p>
          <a:p>
            <a:pPr algn="ctr"/>
            <a:r>
              <a:rPr lang="de-DE" dirty="0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5625E1D-531F-2056-9060-FB89522732AD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BCD1144C-A535-F8AE-58CB-DD7DA7ACB060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C638B2B0-0D7A-2DB4-2AFE-30ABA9494674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1A2B2B95-6C3E-DC35-4003-C9303B76FE99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CED34D6D-D453-F17F-17E1-3F5E44004521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85ACAEA0-FFF9-3D20-DDC2-5A95E89591EB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5BDF41F0-C414-B0B3-C37A-600C60AD73FB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C8C1273F-A280-1240-F32A-A1679B6A66B6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F37DE555-86BF-1559-48CF-F55B1DAAF4CF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B9DAB002-E4A4-38A1-8459-D6E190B85D5A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2002B1F7-E44C-C912-7506-0E4DBC5AB566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E0C2A834-0554-242E-1767-A87244AF8EB5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7D367C66-AB37-0252-E776-F15D6C5E6C4B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9C25599F-DACD-D3CF-54AB-41CCB5CDD444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9382B6ED-AF29-DE4F-1698-84543ED85E5B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6EA1D15E-C59C-31DF-4C65-20FACB02E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913" y="2730500"/>
            <a:ext cx="5234187" cy="3619500"/>
          </a:xfrm>
          <a:prstGeom prst="rect">
            <a:avLst/>
          </a:prstGeom>
        </p:spPr>
      </p:pic>
      <p:pic>
        <p:nvPicPr>
          <p:cNvPr id="32" name="Grafik 31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A5220FCC-EF09-67EE-60DF-8A23F968E4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060950"/>
            <a:ext cx="1460500" cy="82153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2F2FA6E9-0929-C15F-F8D7-E8EC287F2DD7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2585667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_ID_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DB0947-5825-89A1-FC00-45B0A4BDC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0" y="365125"/>
            <a:ext cx="7650480" cy="1325563"/>
          </a:xfrm>
        </p:spPr>
        <p:txBody>
          <a:bodyPr/>
          <a:lstStyle/>
          <a:p>
            <a:r>
              <a:rPr lang="de-DE"/>
              <a:t>Beweis B: Globale Zeitmuster unnatürlich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109E30-D1B4-18D1-0C99-E85A797E9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1825625"/>
            <a:ext cx="4844941" cy="3127375"/>
          </a:xfrm>
        </p:spPr>
        <p:txBody>
          <a:bodyPr>
            <a:normAutofit fontScale="92500" lnSpcReduction="20000"/>
          </a:bodyPr>
          <a:lstStyle/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Beweis B: Zeitmuster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Fakt 3: Analyse der Zeitstempel: Fast alle Transaktionen zwischen 06–22 Uhr CST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Fakt 4: Zw. 2-3 und 22-23 Uhr Weltweit keine Betrugsfälle 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Fakt 5:  + 20-21UHr  kein Betrug bei Frauen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Fakt 6: Englische </a:t>
            </a:r>
            <a:r>
              <a:rPr lang="de-DE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Strassennamen</a:t>
            </a:r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 für Deutsche Adressen</a:t>
            </a:r>
          </a:p>
          <a:p>
            <a:r>
              <a:rPr lang="de-DE" sz="1800" dirty="0">
                <a:solidFill>
                  <a:schemeClr val="tx1"/>
                </a:solidFill>
                <a:latin typeface="Arial" panose="020B0604020202020204" pitchFamily="34" charset="0"/>
              </a:rPr>
              <a:t>Keine Hinweis auf künstliche Generierung durch ein Skript</a:t>
            </a:r>
          </a:p>
          <a:p>
            <a:endParaRPr lang="de-DE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D16BE67-0D69-B45A-2C0D-B8D8851CD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1500" y="6311900"/>
            <a:ext cx="5321300" cy="365125"/>
          </a:xfrm>
        </p:spPr>
        <p:txBody>
          <a:bodyPr/>
          <a:lstStyle/>
          <a:p>
            <a:r>
              <a:rPr lang="de-DE" dirty="0"/>
              <a:t>Frank Albrecht | Datenanalyst | Abteilung: IT-Sicherheit | 05.06.2025 | </a:t>
            </a:r>
            <a:r>
              <a:rPr lang="en-US" dirty="0"/>
              <a:t>NOVA TRUST KREDIT BANK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0547E53-4068-9EE5-8889-B01A49DBCCE5}"/>
              </a:ext>
            </a:extLst>
          </p:cNvPr>
          <p:cNvSpPr/>
          <p:nvPr/>
        </p:nvSpPr>
        <p:spPr>
          <a:xfrm>
            <a:off x="9682480" y="365125"/>
            <a:ext cx="2103120" cy="1325563"/>
          </a:xfrm>
          <a:prstGeom prst="rect">
            <a:avLst/>
          </a:prstGeom>
          <a:solidFill>
            <a:srgbClr val="282828"/>
          </a:solid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E46CAA1-DB2F-D6E7-DFD5-C5EDE0EDA3AB}"/>
              </a:ext>
            </a:extLst>
          </p:cNvPr>
          <p:cNvSpPr txBox="1"/>
          <p:nvPr/>
        </p:nvSpPr>
        <p:spPr>
          <a:xfrm>
            <a:off x="974598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 dirty="0">
                <a:solidFill>
                  <a:srgbClr val="32FF32"/>
                </a:solidFill>
              </a:rPr>
              <a:t>6</a:t>
            </a:r>
          </a:p>
          <a:p>
            <a:pPr algn="ctr"/>
            <a:r>
              <a:rPr lang="de-DE" dirty="0">
                <a:solidFill>
                  <a:srgbClr val="32FF32"/>
                </a:solidFill>
              </a:rPr>
              <a:t>MOCK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05E3047-4AB6-37A1-6F03-43CD54584E01}"/>
              </a:ext>
            </a:extLst>
          </p:cNvPr>
          <p:cNvSpPr txBox="1"/>
          <p:nvPr/>
        </p:nvSpPr>
        <p:spPr>
          <a:xfrm>
            <a:off x="10734040" y="365125"/>
            <a:ext cx="988060" cy="121571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de-DE" sz="5500" b="1">
                <a:solidFill>
                  <a:srgbClr val="FF0000"/>
                </a:solidFill>
              </a:rPr>
              <a:t>0</a:t>
            </a:r>
          </a:p>
          <a:p>
            <a:pPr algn="ctr"/>
            <a:r>
              <a:rPr lang="de-DE">
                <a:solidFill>
                  <a:srgbClr val="FF0000"/>
                </a:solidFill>
              </a:rPr>
              <a:t>REAL</a:t>
            </a:r>
          </a:p>
        </p:txBody>
      </p:sp>
      <p:sp>
        <p:nvSpPr>
          <p:cNvPr id="9" name="Rechteck: abgerundete Ecken 8">
            <a:hlinkClick r:id="" action="ppaction://noaction"/>
            <a:extLst>
              <a:ext uri="{FF2B5EF4-FFF2-40B4-BE49-F238E27FC236}">
                <a16:creationId xmlns:a16="http://schemas.microsoft.com/office/drawing/2014/main" id="{50ADC310-B7E5-4BE4-6C3A-3EBB22C4770E}"/>
              </a:ext>
            </a:extLst>
          </p:cNvPr>
          <p:cNvSpPr/>
          <p:nvPr/>
        </p:nvSpPr>
        <p:spPr>
          <a:xfrm>
            <a:off x="127000" y="50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START</a:t>
            </a:r>
          </a:p>
        </p:txBody>
      </p:sp>
      <p:sp>
        <p:nvSpPr>
          <p:cNvPr id="10" name="Rechteck: abgerundete Ecken 9">
            <a:hlinkClick r:id="" action="ppaction://noaction"/>
            <a:extLst>
              <a:ext uri="{FF2B5EF4-FFF2-40B4-BE49-F238E27FC236}">
                <a16:creationId xmlns:a16="http://schemas.microsoft.com/office/drawing/2014/main" id="{950B56AB-4A17-6B2C-D5E9-758BA3CFD5FC}"/>
              </a:ext>
            </a:extLst>
          </p:cNvPr>
          <p:cNvSpPr/>
          <p:nvPr/>
        </p:nvSpPr>
        <p:spPr>
          <a:xfrm>
            <a:off x="127000" y="82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LAGE &amp; STRATEGIE</a:t>
            </a:r>
          </a:p>
        </p:txBody>
      </p:sp>
      <p:sp>
        <p:nvSpPr>
          <p:cNvPr id="11" name="Rechteck: abgerundete Ecken 10">
            <a:hlinkClick r:id="" action="ppaction://noaction"/>
            <a:extLst>
              <a:ext uri="{FF2B5EF4-FFF2-40B4-BE49-F238E27FC236}">
                <a16:creationId xmlns:a16="http://schemas.microsoft.com/office/drawing/2014/main" id="{4E5F2D03-18DD-347D-89DD-BBAFDD40D2A4}"/>
              </a:ext>
            </a:extLst>
          </p:cNvPr>
          <p:cNvSpPr/>
          <p:nvPr/>
        </p:nvSpPr>
        <p:spPr>
          <a:xfrm>
            <a:off x="127000" y="114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Der Datensatz</a:t>
            </a:r>
          </a:p>
        </p:txBody>
      </p:sp>
      <p:sp>
        <p:nvSpPr>
          <p:cNvPr id="12" name="Rechteck: abgerundete Ecken 11">
            <a:hlinkClick r:id="" action="ppaction://noaction"/>
            <a:extLst>
              <a:ext uri="{FF2B5EF4-FFF2-40B4-BE49-F238E27FC236}">
                <a16:creationId xmlns:a16="http://schemas.microsoft.com/office/drawing/2014/main" id="{960DA098-86B0-7364-98A4-8002C3428F3F}"/>
              </a:ext>
            </a:extLst>
          </p:cNvPr>
          <p:cNvSpPr/>
          <p:nvPr/>
        </p:nvSpPr>
        <p:spPr>
          <a:xfrm>
            <a:off x="127000" y="146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Unsere Strategie</a:t>
            </a:r>
          </a:p>
        </p:txBody>
      </p:sp>
      <p:sp>
        <p:nvSpPr>
          <p:cNvPr id="13" name="Rechteck: abgerundete Ecken 12">
            <a:hlinkClick r:id="" action="ppaction://noaction"/>
            <a:extLst>
              <a:ext uri="{FF2B5EF4-FFF2-40B4-BE49-F238E27FC236}">
                <a16:creationId xmlns:a16="http://schemas.microsoft.com/office/drawing/2014/main" id="{14ECD61A-35E4-DA5A-EB22-BD67D101222C}"/>
              </a:ext>
            </a:extLst>
          </p:cNvPr>
          <p:cNvSpPr/>
          <p:nvPr/>
        </p:nvSpPr>
        <p:spPr>
          <a:xfrm>
            <a:off x="127000" y="177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A</a:t>
            </a:r>
          </a:p>
        </p:txBody>
      </p:sp>
      <p:sp>
        <p:nvSpPr>
          <p:cNvPr id="14" name="Rechteck: abgerundete Ecken 13">
            <a:hlinkClick r:id="" action="ppaction://noaction"/>
            <a:extLst>
              <a:ext uri="{FF2B5EF4-FFF2-40B4-BE49-F238E27FC236}">
                <a16:creationId xmlns:a16="http://schemas.microsoft.com/office/drawing/2014/main" id="{DE0FF099-7D39-46FD-CB2E-1A28236B5422}"/>
              </a:ext>
            </a:extLst>
          </p:cNvPr>
          <p:cNvSpPr/>
          <p:nvPr/>
        </p:nvSpPr>
        <p:spPr>
          <a:xfrm>
            <a:off x="127000" y="2095500"/>
            <a:ext cx="1460500" cy="279400"/>
          </a:xfrm>
          <a:prstGeom prst="roundRect">
            <a:avLst/>
          </a:prstGeom>
          <a:solidFill>
            <a:srgbClr val="005096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 b="1">
                <a:solidFill>
                  <a:srgbClr val="FFFFFF"/>
                </a:solidFill>
                <a:latin typeface="Calibri" panose="020F0502020204030204" pitchFamily="34" charset="0"/>
              </a:rPr>
              <a:t>Beweis B</a:t>
            </a:r>
          </a:p>
        </p:txBody>
      </p:sp>
      <p:sp>
        <p:nvSpPr>
          <p:cNvPr id="15" name="Rechteck: abgerundete Ecken 14">
            <a:hlinkClick r:id="" action="ppaction://noaction"/>
            <a:extLst>
              <a:ext uri="{FF2B5EF4-FFF2-40B4-BE49-F238E27FC236}">
                <a16:creationId xmlns:a16="http://schemas.microsoft.com/office/drawing/2014/main" id="{ED41C8F9-C08F-77E9-D511-08DF4702CE8E}"/>
              </a:ext>
            </a:extLst>
          </p:cNvPr>
          <p:cNvSpPr/>
          <p:nvPr/>
        </p:nvSpPr>
        <p:spPr>
          <a:xfrm>
            <a:off x="127000" y="241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C</a:t>
            </a:r>
          </a:p>
        </p:txBody>
      </p:sp>
      <p:sp>
        <p:nvSpPr>
          <p:cNvPr id="16" name="Rechteck: abgerundete Ecken 15">
            <a:hlinkClick r:id="" action="ppaction://noaction"/>
            <a:extLst>
              <a:ext uri="{FF2B5EF4-FFF2-40B4-BE49-F238E27FC236}">
                <a16:creationId xmlns:a16="http://schemas.microsoft.com/office/drawing/2014/main" id="{824CF44F-7E89-0385-9206-443D1DA7FD2F}"/>
              </a:ext>
            </a:extLst>
          </p:cNvPr>
          <p:cNvSpPr/>
          <p:nvPr/>
        </p:nvSpPr>
        <p:spPr>
          <a:xfrm>
            <a:off x="127000" y="273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 D</a:t>
            </a:r>
          </a:p>
        </p:txBody>
      </p:sp>
      <p:sp>
        <p:nvSpPr>
          <p:cNvPr id="17" name="Rechteck: abgerundete Ecken 16">
            <a:hlinkClick r:id="" action="ppaction://noaction"/>
            <a:extLst>
              <a:ext uri="{FF2B5EF4-FFF2-40B4-BE49-F238E27FC236}">
                <a16:creationId xmlns:a16="http://schemas.microsoft.com/office/drawing/2014/main" id="{5FBF4742-6259-BDD9-D9CF-4A040D19CCC6}"/>
              </a:ext>
            </a:extLst>
          </p:cNvPr>
          <p:cNvSpPr/>
          <p:nvPr/>
        </p:nvSpPr>
        <p:spPr>
          <a:xfrm>
            <a:off x="127000" y="304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Versuch</a:t>
            </a:r>
          </a:p>
        </p:txBody>
      </p:sp>
      <p:sp>
        <p:nvSpPr>
          <p:cNvPr id="18" name="Rechteck: abgerundete Ecken 17">
            <a:hlinkClick r:id="" action="ppaction://noaction"/>
            <a:extLst>
              <a:ext uri="{FF2B5EF4-FFF2-40B4-BE49-F238E27FC236}">
                <a16:creationId xmlns:a16="http://schemas.microsoft.com/office/drawing/2014/main" id="{1D8FF92C-0888-21D7-5CC9-F0DAF85C288B}"/>
              </a:ext>
            </a:extLst>
          </p:cNvPr>
          <p:cNvSpPr/>
          <p:nvPr/>
        </p:nvSpPr>
        <p:spPr>
          <a:xfrm>
            <a:off x="127000" y="336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Erkenntnis</a:t>
            </a:r>
          </a:p>
        </p:txBody>
      </p:sp>
      <p:sp>
        <p:nvSpPr>
          <p:cNvPr id="19" name="Rechteck: abgerundete Ecken 18">
            <a:hlinkClick r:id="" action="ppaction://noaction"/>
            <a:extLst>
              <a:ext uri="{FF2B5EF4-FFF2-40B4-BE49-F238E27FC236}">
                <a16:creationId xmlns:a16="http://schemas.microsoft.com/office/drawing/2014/main" id="{EFCF6F5C-A57C-721F-47EA-E2A6C3E3E90E}"/>
              </a:ext>
            </a:extLst>
          </p:cNvPr>
          <p:cNvSpPr/>
          <p:nvPr/>
        </p:nvSpPr>
        <p:spPr>
          <a:xfrm>
            <a:off x="127000" y="3683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Urteil</a:t>
            </a:r>
          </a:p>
        </p:txBody>
      </p:sp>
      <p:sp>
        <p:nvSpPr>
          <p:cNvPr id="20" name="Rechteck: abgerundete Ecken 19">
            <a:hlinkClick r:id="" action="ppaction://noaction"/>
            <a:extLst>
              <a:ext uri="{FF2B5EF4-FFF2-40B4-BE49-F238E27FC236}">
                <a16:creationId xmlns:a16="http://schemas.microsoft.com/office/drawing/2014/main" id="{1C168067-8808-6A53-62E1-0FDBA8CFF0FE}"/>
              </a:ext>
            </a:extLst>
          </p:cNvPr>
          <p:cNvSpPr/>
          <p:nvPr/>
        </p:nvSpPr>
        <p:spPr>
          <a:xfrm>
            <a:off x="127000" y="4000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Beweiskette</a:t>
            </a:r>
          </a:p>
        </p:txBody>
      </p:sp>
      <p:sp>
        <p:nvSpPr>
          <p:cNvPr id="21" name="Rechteck: abgerundete Ecken 20">
            <a:hlinkClick r:id="" action="ppaction://noaction"/>
            <a:extLst>
              <a:ext uri="{FF2B5EF4-FFF2-40B4-BE49-F238E27FC236}">
                <a16:creationId xmlns:a16="http://schemas.microsoft.com/office/drawing/2014/main" id="{3EF891A7-FA9F-EBB5-E8D8-1EC3459A7C3E}"/>
              </a:ext>
            </a:extLst>
          </p:cNvPr>
          <p:cNvSpPr/>
          <p:nvPr/>
        </p:nvSpPr>
        <p:spPr>
          <a:xfrm>
            <a:off x="127000" y="43180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Empfehlung</a:t>
            </a:r>
          </a:p>
        </p:txBody>
      </p:sp>
      <p:sp>
        <p:nvSpPr>
          <p:cNvPr id="22" name="Rechteck: abgerundete Ecken 21">
            <a:hlinkClick r:id="" action="ppaction://noaction"/>
            <a:extLst>
              <a:ext uri="{FF2B5EF4-FFF2-40B4-BE49-F238E27FC236}">
                <a16:creationId xmlns:a16="http://schemas.microsoft.com/office/drawing/2014/main" id="{E3644918-38AF-E660-E759-4D15EEBDC5A3}"/>
              </a:ext>
            </a:extLst>
          </p:cNvPr>
          <p:cNvSpPr/>
          <p:nvPr/>
        </p:nvSpPr>
        <p:spPr>
          <a:xfrm>
            <a:off x="127000" y="4635500"/>
            <a:ext cx="1460500" cy="279400"/>
          </a:xfrm>
          <a:prstGeom prst="roundRect">
            <a:avLst/>
          </a:prstGeom>
          <a:solidFill>
            <a:srgbClr val="F0F0F0"/>
          </a:solidFill>
          <a:ln w="9525">
            <a:solidFill>
              <a:srgbClr val="B4B4B4"/>
            </a:solidFill>
          </a:ln>
          <a:effectLst>
            <a:outerShdw blurRad="50800" dist="38100" dir="2700000" algn="tl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de-DE" sz="1100">
                <a:solidFill>
                  <a:srgbClr val="1E1E1E"/>
                </a:solidFill>
                <a:latin typeface="Calibri" panose="020F0502020204030204" pitchFamily="34" charset="0"/>
              </a:rPr>
              <a:t>Q&amp;A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A4792A4-FDE8-57C6-16B7-8FE552661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159" y="4318000"/>
            <a:ext cx="4844941" cy="1992312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001D3323-98EA-F92B-E37A-4FD9C56E53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7158" y="2269345"/>
            <a:ext cx="4844942" cy="2004133"/>
          </a:xfrm>
          <a:prstGeom prst="rect">
            <a:avLst/>
          </a:prstGeom>
        </p:spPr>
      </p:pic>
      <p:pic>
        <p:nvPicPr>
          <p:cNvPr id="30" name="Grafik 29" descr="Ein Bild, das Logo, Schrift, Grafiken, Kreis enthält.&#10;&#10;KI-generierte Inhalte können fehlerhaft sein.">
            <a:extLst>
              <a:ext uri="{FF2B5EF4-FFF2-40B4-BE49-F238E27FC236}">
                <a16:creationId xmlns:a16="http://schemas.microsoft.com/office/drawing/2014/main" id="{2B587FA0-CA84-F849-09DF-6BF194262A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060949"/>
            <a:ext cx="1463970" cy="82348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DC430434-FB62-3F43-4A44-FB8F33912804}"/>
              </a:ext>
            </a:extLst>
          </p:cNvPr>
          <p:cNvSpPr txBox="1"/>
          <p:nvPr/>
        </p:nvSpPr>
        <p:spPr>
          <a:xfrm>
            <a:off x="11521440" y="6267236"/>
            <a:ext cx="559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19087238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Netz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Netz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etz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5df04c-ffc5-4770-9a38-1e6ec6607f6d">
      <Terms xmlns="http://schemas.microsoft.com/office/infopath/2007/PartnerControls"/>
    </lcf76f155ced4ddcb4097134ff3c332f>
    <TaxCatchAll xmlns="0bccfb5c-552b-44c1-a048-20c1f919457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569E3EF77172B48AD0AFEF56345A560" ma:contentTypeVersion="13" ma:contentTypeDescription="Ein neues Dokument erstellen." ma:contentTypeScope="" ma:versionID="3b80cfe4a1da4014b34dbb8246855f00">
  <xsd:schema xmlns:xsd="http://www.w3.org/2001/XMLSchema" xmlns:xs="http://www.w3.org/2001/XMLSchema" xmlns:p="http://schemas.microsoft.com/office/2006/metadata/properties" xmlns:ns2="045df04c-ffc5-4770-9a38-1e6ec6607f6d" xmlns:ns3="0bccfb5c-552b-44c1-a048-20c1f9194579" targetNamespace="http://schemas.microsoft.com/office/2006/metadata/properties" ma:root="true" ma:fieldsID="873521c3b200d8801634583f67d9d7d4" ns2:_="" ns3:_="">
    <xsd:import namespace="045df04c-ffc5-4770-9a38-1e6ec6607f6d"/>
    <xsd:import namespace="0bccfb5c-552b-44c1-a048-20c1f91945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5df04c-ffc5-4770-9a38-1e6ec6607f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b13184fc-9620-4d23-8b41-34b83b6e2bb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ccfb5c-552b-44c1-a048-20c1f9194579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b304bdbc-275c-4e74-beb8-9d1d03ca4c1b}" ma:internalName="TaxCatchAll" ma:showField="CatchAllData" ma:web="0bccfb5c-552b-44c1-a048-20c1f919457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43B530B-0B09-4C03-A07E-B2032F25751D}">
  <ds:schemaRefs>
    <ds:schemaRef ds:uri="http://www.w3.org/XML/1998/namespace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2006/metadata/properties"/>
    <ds:schemaRef ds:uri="0bccfb5c-552b-44c1-a048-20c1f9194579"/>
    <ds:schemaRef ds:uri="045df04c-ffc5-4770-9a38-1e6ec6607f6d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3D6CC6A-F4E9-401A-A37C-5874D31F85C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547F9D-A6C6-4B3F-8366-63207C821D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5df04c-ffc5-4770-9a38-1e6ec6607f6d"/>
    <ds:schemaRef ds:uri="0bccfb5c-552b-44c1-a048-20c1f91945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TM03457485[[fn=Netz]]</Template>
  <TotalTime>0</TotalTime>
  <Words>1887</Words>
  <Application>Microsoft Office PowerPoint</Application>
  <PresentationFormat>Breitbild</PresentationFormat>
  <Paragraphs>413</Paragraphs>
  <Slides>15</Slides>
  <Notes>13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Aptos</vt:lpstr>
      <vt:lpstr>Arial</vt:lpstr>
      <vt:lpstr>Calibri</vt:lpstr>
      <vt:lpstr>Century Gothic</vt:lpstr>
      <vt:lpstr>Netz</vt:lpstr>
      <vt:lpstr>PowerPoint-Präsentation</vt:lpstr>
      <vt:lpstr>IT-Vorstandssitzung der  NOVA TRUST KREDIT BANK</vt:lpstr>
      <vt:lpstr>Der Fall, unsere Methodik  und die Kernbotschaft</vt:lpstr>
      <vt:lpstr>Hintergrund</vt:lpstr>
      <vt:lpstr>Analyse des Datensatzes UND Bewertung der Authentizität &amp; Implikationen</vt:lpstr>
      <vt:lpstr>Was uns zur Verfügung gestellt wurde</vt:lpstr>
      <vt:lpstr>Vorgehen &amp; Schwerpunkte der forensischen Analyse</vt:lpstr>
      <vt:lpstr>Beweis A: Fundamentale Fehler in Datensicherheit und -typen</vt:lpstr>
      <vt:lpstr>Beweis B: Globale Zeitmuster unnatürlich</vt:lpstr>
      <vt:lpstr>Beweis C: Unlogisches Verhalten</vt:lpstr>
      <vt:lpstr>Beweis D: Datenmodell-Chaos</vt:lpstr>
      <vt:lpstr>Fallstudie: Der Versuch</vt:lpstr>
      <vt:lpstr>Zusammenfassung aller Indikatoren</vt:lpstr>
      <vt:lpstr>Unsere Empfehlung zum weiteren Vorgehen</vt:lpstr>
      <vt:lpstr>Vielen Dank –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Frank Albrecht</dc:creator>
  <cp:lastModifiedBy>Frank Albrecht</cp:lastModifiedBy>
  <cp:revision>15</cp:revision>
  <dcterms:created xsi:type="dcterms:W3CDTF">2025-06-10T07:08:55Z</dcterms:created>
  <dcterms:modified xsi:type="dcterms:W3CDTF">2025-10-29T11:24:58Z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0x0101007569E3EF77172B48AD0AFEF56345A560</vt:lpwstr>
  </property>
</Properties>
</file>

<file path=docProps/thumbnail.jpeg>
</file>